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88" r:id="rId3"/>
    <p:sldId id="325" r:id="rId4"/>
    <p:sldId id="291" r:id="rId5"/>
    <p:sldId id="305" r:id="rId6"/>
    <p:sldId id="307" r:id="rId7"/>
    <p:sldId id="308" r:id="rId8"/>
    <p:sldId id="259" r:id="rId9"/>
    <p:sldId id="257" r:id="rId10"/>
    <p:sldId id="309" r:id="rId11"/>
    <p:sldId id="319" r:id="rId12"/>
    <p:sldId id="320" r:id="rId13"/>
    <p:sldId id="322" r:id="rId14"/>
    <p:sldId id="318" r:id="rId15"/>
    <p:sldId id="284" r:id="rId16"/>
    <p:sldId id="266" r:id="rId17"/>
    <p:sldId id="313" r:id="rId18"/>
    <p:sldId id="316" r:id="rId19"/>
    <p:sldId id="315" r:id="rId20"/>
    <p:sldId id="312" r:id="rId21"/>
    <p:sldId id="323" r:id="rId22"/>
    <p:sldId id="311" r:id="rId23"/>
    <p:sldId id="270" r:id="rId24"/>
    <p:sldId id="324" r:id="rId25"/>
    <p:sldId id="289" r:id="rId26"/>
    <p:sldId id="317" r:id="rId27"/>
    <p:sldId id="290" r:id="rId28"/>
    <p:sldId id="296" r:id="rId29"/>
    <p:sldId id="298" r:id="rId30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A710"/>
    <a:srgbClr val="66B51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020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DCE6E-21E0-4F80-A061-DFAF8C2217D4}" type="datetimeFigureOut">
              <a:rPr lang="ru-RU" smtClean="0"/>
              <a:pPr/>
              <a:t>22.01.2018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5F928-7CEB-401D-9644-632F5E58EB5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5F928-7CEB-401D-9644-632F5E58EB5D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05F928-7CEB-401D-9644-632F5E58EB5D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A3E2DD-05AE-4032-A099-3266F02620F8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B7336-A560-40A3-B539-53099BD838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E3853-351D-4FAD-AEB7-942ADF8B44D6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B90D3-E698-492E-A34D-7DFE27E4D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D30DA-6746-432D-90DF-E6CE4BDEC513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481FD-D7BB-4228-A00F-CCBC2F36AE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C894E7-D7CB-4F3D-B402-979FF2925CED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464E7-5D42-4E0E-B51E-DC944152D7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04342-BEE7-4CC6-B66A-3260F8E9A832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3BD79-1E8B-4C03-BF2F-42EBD3CA5B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86A29-7FFB-4A9F-A115-D680B8C4D08D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DC0B2-D535-44CE-8F10-44256F16A9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B4987-D1C0-4776-8FA8-1A594B17FE8D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CAD46-C491-48BB-913E-AAF38CE974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E858B-DB19-4C8D-9D7C-498604402971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E11EE-206C-460F-8304-E0B7FCB3CE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9434B-B9C7-4574-A387-3E214A09E921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C2A5F-919B-404A-A850-3BF7E27706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D662D-C387-4550-BA31-6B64DF7C6011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E8B42-A6CF-425D-BCA1-341918180A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A40991-10C3-443D-92AA-4D1A553B6E54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91AD0-3E4A-447F-9CE1-0207531800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8360"/>
            <a:ext cx="8229600" cy="85486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200150"/>
            <a:ext cx="4038600" cy="33980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80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81D4F-0082-4D45-B407-1037BEC43BC0}" type="slidenum">
              <a:rPr lang="ru-RU" altLang="en-US"/>
              <a:pPr>
                <a:defRPr/>
              </a:pPr>
              <a:t>‹#›</a:t>
            </a:fld>
            <a:endParaRPr lang="ru-RU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384DD5-8EE8-409B-A278-E3FAF9038C07}" type="datetimeFigureOut">
              <a:rPr lang="en-US"/>
              <a:pPr>
                <a:defRPr/>
              </a:pPr>
              <a:t>1/22/2018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FDF28C-8BFF-4E68-9F1C-4DD7E158C9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ewish.ru/style/press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sfm.marstu.net/elearning/vozobnovlenie/text/3.3.html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1438" y="142858"/>
            <a:ext cx="8929718" cy="3786214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800" b="1" dirty="0" smtClean="0"/>
              <a:t>КГУ  «Жаксынская средняя школа №2»</a:t>
            </a: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i="1" u="sng" dirty="0" smtClean="0"/>
              <a:t/>
            </a:r>
            <a:br>
              <a:rPr lang="ru-RU" sz="1400" b="1" i="1" u="sng" dirty="0" smtClean="0"/>
            </a:br>
            <a:r>
              <a:rPr lang="ru-RU" sz="3200" b="1" i="1" u="sng" dirty="0" smtClean="0"/>
              <a:t>Исследовательская работа на тему:</a:t>
            </a:r>
            <a:r>
              <a:rPr lang="ru-RU" sz="6000" b="1" i="1" u="sng" dirty="0" smtClean="0"/>
              <a:t/>
            </a:r>
            <a:br>
              <a:rPr lang="ru-RU" sz="6000" b="1" i="1" u="sng" dirty="0" smtClean="0"/>
            </a:br>
            <a:r>
              <a:rPr lang="ru-RU" sz="3600" u="sng" dirty="0" smtClean="0">
                <a:latin typeface="Arial Black" pitchFamily="34" charset="0"/>
              </a:rPr>
              <a:t>Альтернативные   способы прорастания финиковой косточки</a:t>
            </a:r>
            <a:r>
              <a:rPr lang="ru-RU" sz="3600" b="1" i="1" u="sng" dirty="0" smtClean="0">
                <a:latin typeface="Arial Black" pitchFamily="34" charset="0"/>
              </a:rPr>
              <a:t>.</a:t>
            </a:r>
            <a:endParaRPr lang="en-US" sz="3600" b="1" i="1" u="sng" dirty="0" smtClean="0">
              <a:latin typeface="Arial Black" pitchFamily="34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857752" y="4143386"/>
            <a:ext cx="4071966" cy="857256"/>
          </a:xfrm>
        </p:spPr>
        <p:txBody>
          <a:bodyPr rtlCol="0">
            <a:normAutofit fontScale="62500" lnSpcReduction="20000"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</a:rPr>
              <a:t>Выполнил: ученик 2 «Б» класса 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</a:rPr>
              <a:t>Твердохлеб Имран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</a:rPr>
              <a:t>Руководитель: учитель начальных классов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</a:rPr>
              <a:t> Жекебатырова Рабига Турсуновна</a:t>
            </a:r>
            <a:endParaRPr lang="en-US" sz="2000" b="1" i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Samsung\Downloads\620x260_cd46082f0b26ef18ef978d770ef78a45_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017973"/>
            <a:ext cx="7562850" cy="3171839"/>
          </a:xfrm>
          <a:prstGeom prst="rect">
            <a:avLst/>
          </a:prstGeom>
          <a:noFill/>
        </p:spPr>
      </p:pic>
      <p:pic>
        <p:nvPicPr>
          <p:cNvPr id="6" name="Picture 2" descr="C:\Users\Samsung\Downloads\620x260_cd46082f0b26ef18ef978d770ef78a45_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857238"/>
            <a:ext cx="7562850" cy="3171839"/>
          </a:xfrm>
          <a:prstGeom prst="rect">
            <a:avLst/>
          </a:prstGeom>
          <a:noFill/>
        </p:spPr>
      </p:pic>
      <p:pic>
        <p:nvPicPr>
          <p:cNvPr id="7" name="Picture 2" descr="C:\Users\Samsung\Downloads\620x260_cd46082f0b26ef18ef978d770ef78a45_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714362"/>
            <a:ext cx="7562850" cy="3171839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00034" y="428610"/>
            <a:ext cx="65722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Финиковая пальма « Мафусаил»- которой  2000  лет 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/>
              <a:t>Мафусаил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/>
              <a:t>Израильские ученые в 2005 году вырастили финиковую пальму из косточки, пролежавшей в пустыне две тысячи лет.  Древний финик решили оживить, несмотря на то, что ученые признавали, что шансы на успех ничтожны. Ученые назвали уникальное растение Мафусаил — в честь библейского героя, прожившего почти тысячу лет.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8"/>
            <a:ext cx="8229600" cy="857250"/>
          </a:xfrm>
        </p:spPr>
        <p:txBody>
          <a:bodyPr/>
          <a:lstStyle/>
          <a:p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>Настоящим чудом называют сотрудники Петропавловского ботанического сада плодоношение 100-летней финиковой пальмы </a:t>
            </a:r>
            <a:endParaRPr lang="ru-RU" sz="2000" dirty="0"/>
          </a:p>
        </p:txBody>
      </p:sp>
      <p:pic>
        <p:nvPicPr>
          <p:cNvPr id="4" name="Содержимое 3" descr="http://news.ivest.kz/downloads/news/20130812092850647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428742"/>
            <a:ext cx="6643734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6182" y="206375"/>
            <a:ext cx="4900618" cy="857250"/>
          </a:xfrm>
        </p:spPr>
        <p:txBody>
          <a:bodyPr/>
          <a:lstStyle/>
          <a:p>
            <a:r>
              <a:rPr lang="ru-RU" sz="2400" dirty="0" smtClean="0"/>
              <a:t>Финиковая пальма  нашего класса </a:t>
            </a:r>
            <a:endParaRPr lang="ru-RU" sz="24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428992" y="1200151"/>
            <a:ext cx="5257808" cy="3300425"/>
          </a:xfrm>
        </p:spPr>
        <p:txBody>
          <a:bodyPr/>
          <a:lstStyle/>
          <a:p>
            <a:r>
              <a:rPr lang="ru-RU" sz="1800" dirty="0" smtClean="0"/>
              <a:t> </a:t>
            </a:r>
            <a:r>
              <a:rPr lang="ru-RU" sz="1800" b="1" dirty="0" smtClean="0"/>
              <a:t>В нашем классе растет  финиковая пальма выращенная из обыкновенной косточки которой уже 17 лет. И когда я увидел её у меня возникла идея  самому вырастить такую же пальму.  Тогда я стал изучать литературу  о том. как правильно вырастить финиковую пальму из косточки.    Во всех источниках говорилось, что косточка финика прорастает долго примерно от 5 до 6 месяцев. Это потому что она находится в физическом покое поэтому кожура косточки очень твердая .</a:t>
            </a:r>
          </a:p>
          <a:p>
            <a:endParaRPr lang="ru-RU" sz="1600" dirty="0"/>
          </a:p>
        </p:txBody>
      </p:sp>
      <p:pic>
        <p:nvPicPr>
          <p:cNvPr id="6" name="Рисунок 5" descr="C:\Users\Samsung\AppData\Local\Microsoft\Windows\Temporary Internet Files\Content.Word\IMG_08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00048"/>
            <a:ext cx="314327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00100" y="500048"/>
            <a:ext cx="7429552" cy="500066"/>
          </a:xfrm>
        </p:spPr>
        <p:txBody>
          <a:bodyPr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Актуальность выдвинутой темы</a:t>
            </a:r>
            <a:endParaRPr lang="ru-RU" sz="24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500034" y="1357304"/>
            <a:ext cx="142876" cy="214314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ru-RU" dirty="0" smtClean="0"/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-285770"/>
            <a:ext cx="778674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Актуальность темы в том, что мне интересен мир растений. Я хотел бы иметь дома множество необыкновенных комнатных растений. 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Помимо декоративного эффекта, листья  растений притягивают токсины, газы, пыль. Вырастить финиковую пальму  можно хотя бы из-за того, что она обладает фитонцидным эффектом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(подавляет рост и развитие бактерий, микроскопических грибков)</a:t>
            </a: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Любое комнатное растение сейчас можно купить в цветочных магазинах , но порой они очень дорогие и не каждый может позволить себе купить их, тем более дети. 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00100" y="500048"/>
            <a:ext cx="7429552" cy="500066"/>
          </a:xfrm>
        </p:spPr>
        <p:txBody>
          <a:bodyPr/>
          <a:lstStyle/>
          <a:p>
            <a:pPr algn="ctr"/>
            <a:r>
              <a:rPr lang="ru-RU" sz="4000" dirty="0" smtClean="0"/>
              <a:t>Гипотеза</a:t>
            </a:r>
            <a:endParaRPr lang="ru-RU" sz="40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500034" y="1357304"/>
            <a:ext cx="2714644" cy="3143272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ru-RU" dirty="0" smtClean="0"/>
          </a:p>
        </p:txBody>
      </p:sp>
      <p:sp>
        <p:nvSpPr>
          <p:cNvPr id="5" name="Рисунок 4"/>
          <p:cNvSpPr>
            <a:spLocks noGrp="1"/>
          </p:cNvSpPr>
          <p:nvPr>
            <p:ph type="pic" idx="1"/>
          </p:nvPr>
        </p:nvSpPr>
        <p:spPr>
          <a:xfrm>
            <a:off x="2143108" y="0"/>
            <a:ext cx="5486400" cy="357190"/>
          </a:xfrm>
        </p:spPr>
      </p:sp>
      <p:sp>
        <p:nvSpPr>
          <p:cNvPr id="9" name="Прямоугольник 8"/>
          <p:cNvSpPr/>
          <p:nvPr/>
        </p:nvSpPr>
        <p:spPr>
          <a:xfrm>
            <a:off x="3571868" y="1357304"/>
            <a:ext cx="507209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ru-RU" sz="2000" dirty="0" smtClean="0"/>
              <a:t>Выдвинутая мною гипотеза такова :Так как я знал, что  косточки финика можно прорастить и вырастить растение, но процесс проращивания семени длится около 5 и более  месяцев, я решил найти   такой способ  проращивания, который займет более короткое время. И предположил возможность за 3-4 месяца вырастить небольшое растение в комнатных условиях .</a:t>
            </a:r>
          </a:p>
        </p:txBody>
      </p:sp>
      <p:pic>
        <p:nvPicPr>
          <p:cNvPr id="10" name="Рисунок 9" descr="H:\DCIM\112MEDIA\IMG_08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304"/>
            <a:ext cx="3000396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214546" y="285734"/>
            <a:ext cx="6400800" cy="857250"/>
          </a:xfrm>
        </p:spPr>
        <p:txBody>
          <a:bodyPr/>
          <a:lstStyle/>
          <a:p>
            <a:r>
              <a:rPr lang="ru-RU" sz="3200" b="1" i="1" u="sng" dirty="0" smtClean="0"/>
              <a:t>Цель исследовательской работы:</a:t>
            </a:r>
            <a:endParaRPr lang="en-US" sz="3200" b="1" i="1" u="sng" dirty="0" smtClean="0"/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2286000" y="1428742"/>
            <a:ext cx="6429404" cy="3357586"/>
          </a:xfrm>
        </p:spPr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ru-RU" sz="2400" b="1" dirty="0" smtClean="0"/>
              <a:t>Самостоятельно вырастить  растение из финиковой косточки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ru-RU" sz="2400" b="1" dirty="0" smtClean="0"/>
              <a:t>Определить опытным путем зависимость прорастания финиковой косточки от способов предпосевной обработки.</a:t>
            </a: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solidFill>
                <a:srgbClr val="5DA71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u="sng" dirty="0" smtClean="0"/>
              <a:t>Задачи исследовательской работы:</a:t>
            </a:r>
            <a:endParaRPr lang="en-US" sz="3200" b="1" i="1" u="sng" dirty="0" smtClean="0"/>
          </a:p>
        </p:txBody>
      </p:sp>
      <p:sp>
        <p:nvSpPr>
          <p:cNvPr id="4099" name="Espace réservé du contenu 2"/>
          <p:cNvSpPr>
            <a:spLocks noGrp="1"/>
          </p:cNvSpPr>
          <p:nvPr>
            <p:ph sz="half" idx="1"/>
          </p:nvPr>
        </p:nvSpPr>
        <p:spPr>
          <a:xfrm>
            <a:off x="785786" y="1357304"/>
            <a:ext cx="4643470" cy="342902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Узнать как можно больше о финиковой пальме, изучить справочную литературу о выращивании финиковой пальмы из косточек. </a:t>
            </a:r>
            <a:endPara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Самостоятельно  ухаживать за растениями, сравнивать, анализировать ,наблюдать за процессом проращивания.</a:t>
            </a:r>
          </a:p>
        </p:txBody>
      </p:sp>
      <p:pic>
        <p:nvPicPr>
          <p:cNvPr id="7" name="Содержимое 7" descr="H:\DCIM\112MEDIA\IMG_0952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3" y="900112"/>
            <a:ext cx="3429024" cy="36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00100" y="500048"/>
            <a:ext cx="7429552" cy="500066"/>
          </a:xfrm>
        </p:spPr>
        <p:txBody>
          <a:bodyPr/>
          <a:lstStyle/>
          <a:p>
            <a:pPr algn="ctr"/>
            <a:r>
              <a:rPr lang="ru-RU" dirty="0" smtClean="0"/>
              <a:t>От чего зависит быстрое прорастание семян?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500034" y="1214428"/>
            <a:ext cx="8072494" cy="3143272"/>
          </a:xfrm>
        </p:spPr>
        <p:txBody>
          <a:bodyPr/>
          <a:lstStyle/>
          <a:p>
            <a:r>
              <a:rPr lang="ru-RU" b="1" dirty="0" smtClean="0"/>
              <a:t>     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Изучая литературу  мы узнали что на быструю всхожесть семени финика влияет : предпосевная обработка</a:t>
            </a:r>
          </a:p>
          <a:p>
            <a:pPr>
              <a:lnSpc>
                <a:spcPct val="150000"/>
              </a:lnSpc>
            </a:pPr>
            <a:endParaRPr lang="ru-RU" dirty="0" smtClean="0"/>
          </a:p>
          <a:p>
            <a:pPr>
              <a:lnSpc>
                <a:spcPct val="150000"/>
              </a:lnSpc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2110084"/>
            <a:ext cx="714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dirty="0" smtClean="0"/>
              <a:t>1. Замачивание косточки в воде</a:t>
            </a:r>
          </a:p>
          <a:p>
            <a:pPr>
              <a:buNone/>
            </a:pPr>
            <a:r>
              <a:rPr lang="ru-RU" sz="2000" dirty="0" smtClean="0"/>
              <a:t>2. Скарификация косточки</a:t>
            </a:r>
          </a:p>
          <a:p>
            <a:pPr>
              <a:buNone/>
            </a:pPr>
            <a:r>
              <a:rPr lang="ru-RU" sz="2000" dirty="0" smtClean="0"/>
              <a:t> 3.Тепловая обработка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 smtClean="0"/>
              <a:t>Проведение исследования</a:t>
            </a:r>
            <a:br>
              <a:rPr lang="ru-RU" sz="2800" b="1" i="1" dirty="0" smtClean="0"/>
            </a:br>
            <a:r>
              <a:rPr lang="ru-RU" sz="2000" b="1" i="1" dirty="0" smtClean="0"/>
              <a:t>Методы обработки покоящихся семян</a:t>
            </a:r>
            <a:endParaRPr lang="ru-RU" sz="2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214428"/>
            <a:ext cx="4143404" cy="3394075"/>
          </a:xfrm>
        </p:spPr>
        <p:txBody>
          <a:bodyPr/>
          <a:lstStyle/>
          <a:p>
            <a:r>
              <a:rPr lang="ru-RU" sz="2400" b="1" dirty="0" smtClean="0"/>
              <a:t>1-опыт-простое замачивание финиковой косточки №1</a:t>
            </a:r>
            <a:endParaRPr lang="ru-RU" sz="2400" dirty="0" smtClean="0"/>
          </a:p>
          <a:p>
            <a:r>
              <a:rPr lang="ru-RU" sz="2400" dirty="0" smtClean="0"/>
              <a:t> Первую косточку положил в контейнер, залил   косточку водой  так, чтобы вода была сверху семян  на 1 сантиметр, накрыть влажной марлей.</a:t>
            </a:r>
            <a:endParaRPr lang="ru-RU" sz="2400" dirty="0"/>
          </a:p>
        </p:txBody>
      </p:sp>
      <p:pic>
        <p:nvPicPr>
          <p:cNvPr id="5" name="Рисунок 4" descr="H:\DCIM\112MEDIA\IMG_09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285866"/>
            <a:ext cx="221457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:\DCIM\112MEDIA\IMG_09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1285866"/>
            <a:ext cx="185738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6374"/>
            <a:ext cx="8229600" cy="1365243"/>
          </a:xfrm>
        </p:spPr>
        <p:txBody>
          <a:bodyPr/>
          <a:lstStyle/>
          <a:p>
            <a:r>
              <a:rPr lang="ru-RU" sz="2800" b="1" dirty="0" smtClean="0"/>
              <a:t>2-опыт</a:t>
            </a:r>
            <a:r>
              <a:rPr lang="ru-RU" sz="2400" b="1" dirty="0" smtClean="0"/>
              <a:t> Скарификация косточки – механическое нарушение целостности оболочки финиковой косточки№2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000" dirty="0" smtClean="0"/>
              <a:t>            У второй косточки потёр  оболочку пилочкой для быстрого проникновения воды вовнутрь семени . </a:t>
            </a:r>
          </a:p>
          <a:p>
            <a:pPr>
              <a:buNone/>
            </a:pPr>
            <a:r>
              <a:rPr lang="ru-RU" sz="2000" dirty="0" smtClean="0"/>
              <a:t>При этом толщина оболочки уменьшается и в результате кислород и</a:t>
            </a:r>
          </a:p>
          <a:p>
            <a:pPr>
              <a:buNone/>
            </a:pPr>
            <a:r>
              <a:rPr lang="ru-RU" sz="2000" dirty="0" smtClean="0"/>
              <a:t>влага быстрее проникает внутрь, стимулируя прорастание.</a:t>
            </a:r>
          </a:p>
          <a:p>
            <a:pPr>
              <a:buNone/>
            </a:pPr>
            <a:r>
              <a:rPr lang="ru-RU" sz="2000" dirty="0" smtClean="0"/>
              <a:t> Положил косточку  в контейнер, </a:t>
            </a:r>
          </a:p>
          <a:p>
            <a:pPr>
              <a:buNone/>
            </a:pPr>
            <a:r>
              <a:rPr lang="ru-RU" sz="2000" dirty="0" smtClean="0"/>
              <a:t> полил водой чтобы косточка была в воде, </a:t>
            </a:r>
          </a:p>
          <a:p>
            <a:pPr>
              <a:buNone/>
            </a:pPr>
            <a:r>
              <a:rPr lang="ru-RU" sz="2000" dirty="0" smtClean="0"/>
              <a:t>затем накрыл марлей что бы </a:t>
            </a:r>
          </a:p>
          <a:p>
            <a:pPr>
              <a:buNone/>
            </a:pPr>
            <a:r>
              <a:rPr lang="ru-RU" sz="2000" dirty="0" smtClean="0"/>
              <a:t>предотвратить быстрое испарение влаги . </a:t>
            </a:r>
          </a:p>
          <a:p>
            <a:endParaRPr lang="ru-RU" sz="2000" dirty="0"/>
          </a:p>
        </p:txBody>
      </p:sp>
      <p:pic>
        <p:nvPicPr>
          <p:cNvPr id="4" name="Рисунок 3" descr="H:\DCIM\112MEDIA\IMG_09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2571750"/>
            <a:ext cx="164307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:\DCIM\112MEDIA\IMG_09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2571750"/>
            <a:ext cx="1643074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</a:t>
            </a:r>
            <a:r>
              <a:rPr lang="ru-RU" sz="2800" b="1" dirty="0" smtClean="0"/>
              <a:t>3-опыт-термическая обработка финиковой косточки №3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00150"/>
            <a:ext cx="3829048" cy="3394075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000" b="1" dirty="0" smtClean="0"/>
              <a:t>Следующую косточку ошпарили  горячей водой для более быстрого проникновения вовнутрь воды, подождали  пока вода остынет  и поместили  в контейнер с водой, и  накрыли  кусочком бинта</a:t>
            </a:r>
            <a:endParaRPr lang="ru-RU" sz="2000" b="1" dirty="0"/>
          </a:p>
        </p:txBody>
      </p:sp>
      <p:pic>
        <p:nvPicPr>
          <p:cNvPr id="5" name="Рисунок 4" descr="H:\DCIM\112MEDIA\IMG_090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428742"/>
            <a:ext cx="214314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:\DCIM\112MEDIA\IMG_09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8" y="2428874"/>
            <a:ext cx="221457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u="sng" dirty="0" smtClean="0"/>
              <a:t>Методы обработки покоящихся семян</a:t>
            </a:r>
            <a:endParaRPr lang="ru-RU" sz="3200" b="1" i="1" u="sng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/>
              <a:t>1. Замачивание косточки в воде (№1)</a:t>
            </a:r>
          </a:p>
          <a:p>
            <a:pPr>
              <a:buNone/>
            </a:pPr>
            <a:r>
              <a:rPr lang="ru-RU" sz="2400" dirty="0" smtClean="0"/>
              <a:t>2. Скарификация косточки (№2)</a:t>
            </a:r>
          </a:p>
          <a:p>
            <a:pPr>
              <a:buNone/>
            </a:pPr>
            <a:r>
              <a:rPr lang="ru-RU" sz="2400" dirty="0" smtClean="0"/>
              <a:t>3.Тепловая обработка (№3)</a:t>
            </a:r>
          </a:p>
          <a:p>
            <a:endParaRPr lang="ru-RU" sz="1600" dirty="0"/>
          </a:p>
        </p:txBody>
      </p:sp>
      <p:pic>
        <p:nvPicPr>
          <p:cNvPr id="8" name="Рисунок 7" descr="H:\DCIM\112MEDIA\IMG_09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285866"/>
            <a:ext cx="150019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:\DCIM\112MEDIA\IMG_091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3071816"/>
            <a:ext cx="164307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:\DCIM\112MEDIA\IMG_091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68" y="1285866"/>
            <a:ext cx="135732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H:\DCIM\112MEDIA\IMG_090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3071816"/>
            <a:ext cx="142876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H:\DCIM\112MEDIA\IMG_091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15140" y="3000378"/>
            <a:ext cx="171451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H:\DCIM\112MEDIA\IMG_090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0562" y="3071816"/>
            <a:ext cx="171451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:\DCIM\112MEDIA\IMG_091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1285866"/>
            <a:ext cx="1500198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H:\DCIM\112MEDIA\IMG_090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0562" y="3000378"/>
            <a:ext cx="171451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Проведение исследования</a:t>
            </a:r>
            <a:endParaRPr lang="ru-RU" i="1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500562" y="1285866"/>
            <a:ext cx="4041775" cy="479822"/>
          </a:xfrm>
        </p:spPr>
        <p:txBody>
          <a:bodyPr/>
          <a:lstStyle/>
          <a:p>
            <a:pPr algn="ctr"/>
            <a:endParaRPr lang="ru-RU" dirty="0" smtClean="0"/>
          </a:p>
          <a:p>
            <a:pPr algn="ctr"/>
            <a:r>
              <a:rPr lang="ru-RU" dirty="0" smtClean="0"/>
              <a:t>Маркировка</a:t>
            </a:r>
            <a:endParaRPr lang="ru-RU" dirty="0"/>
          </a:p>
        </p:txBody>
      </p:sp>
      <p:pic>
        <p:nvPicPr>
          <p:cNvPr id="12" name="Содержимое 11" descr="SDC1305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-4207"/>
          <a:stretch>
            <a:fillRect/>
          </a:stretch>
        </p:blipFill>
        <p:spPr>
          <a:xfrm>
            <a:off x="4643438" y="1928808"/>
            <a:ext cx="3571900" cy="2643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Текст 1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/>
              <a:t>Замачивание семян</a:t>
            </a:r>
            <a:endParaRPr lang="ru-RU" dirty="0"/>
          </a:p>
        </p:txBody>
      </p:sp>
      <p:pic>
        <p:nvPicPr>
          <p:cNvPr id="9" name="Рисунок 8" descr="H:\DCIM\112MEDIA\IMG_089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714494"/>
            <a:ext cx="178595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:\DCIM\112MEDIA\IMG_091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860" y="1785932"/>
            <a:ext cx="178595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 descr="C:\Users\Samsung\Desktop\выс имран\сделаю сегодня\фота имран\IMG_069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3500444"/>
            <a:ext cx="285752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Содержимое 14" descr="H:\DCIM\112MEDIA\IMG_0927.JPG"/>
          <p:cNvPicPr>
            <a:picLocks noGrp="1"/>
          </p:cNvPicPr>
          <p:nvPr>
            <p:ph sz="quarter" idx="4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3438" y="1785932"/>
            <a:ext cx="365190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Прорастание косточки №2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571472" y="1428742"/>
            <a:ext cx="4643470" cy="2963466"/>
          </a:xfrm>
        </p:spPr>
        <p:txBody>
          <a:bodyPr/>
          <a:lstStyle/>
          <a:p>
            <a:r>
              <a:rPr lang="ru-RU" sz="1800" dirty="0" smtClean="0"/>
              <a:t>Первые ростки  появились  через 40 дней у косточки прошедшей скарификацию – Точка роста находилась точно на середине косточки в виде бугорка. Из точки роста стал расти сначала длинный стержневой корень. Через неделю, когда корень подрос до 1 см я посадил косточку в грунт . Накрыл растение пластиковым колпаком для более быстрого прорастания.</a:t>
            </a:r>
            <a:endParaRPr lang="ru-RU" sz="1800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5143504" y="1285866"/>
            <a:ext cx="3543297" cy="3308756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6" name="Рисунок 5" descr="H:\DCIM\112MEDIA\IMG_0703.JPG"/>
          <p:cNvPicPr/>
          <p:nvPr/>
        </p:nvPicPr>
        <p:blipFill>
          <a:blip r:embed="rId2" cstate="print"/>
          <a:srcRect l="35596" t="28867" r="17584" b="24947"/>
          <a:stretch>
            <a:fillRect/>
          </a:stretch>
        </p:blipFill>
        <p:spPr bwMode="auto">
          <a:xfrm>
            <a:off x="5286380" y="1357304"/>
            <a:ext cx="292895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:\DCIM\112MEDIA\IMG_0708.JPG"/>
          <p:cNvPicPr/>
          <p:nvPr/>
        </p:nvPicPr>
        <p:blipFill>
          <a:blip r:embed="rId3" cstate="print"/>
          <a:srcRect l="33672" t="6983" r="27365" b="45299"/>
          <a:stretch>
            <a:fillRect/>
          </a:stretch>
        </p:blipFill>
        <p:spPr bwMode="auto">
          <a:xfrm>
            <a:off x="5286380" y="2857502"/>
            <a:ext cx="2928957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Посадка в грунт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По мере проклевывания остальные косточки  не дожидаясь прорастания корня  пересаживал косточки и сооружал  для них теплички из вырезанных пластиковых бутылок Горшки с землей ставил в теплое место. Смотрел, чтобы земля была постоянно увлажнена.</a:t>
            </a:r>
          </a:p>
          <a:p>
            <a:pPr>
              <a:buNone/>
            </a:pPr>
            <a:r>
              <a:rPr lang="ru-RU" b="1" dirty="0" smtClean="0"/>
              <a:t>     </a:t>
            </a:r>
            <a:r>
              <a:rPr lang="ru-RU" dirty="0" smtClean="0"/>
              <a:t>  Все наблюдения проводились в светлое время суток, в любую  погоду. Наблюдения фиксировались в дневнике (Таблица 1).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500048"/>
            <a:ext cx="65722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/>
              <a:t>Рост растения </a:t>
            </a:r>
            <a:endParaRPr lang="ru-RU" sz="3200" dirty="0"/>
          </a:p>
        </p:txBody>
      </p:sp>
      <p:pic>
        <p:nvPicPr>
          <p:cNvPr id="4" name="Рисунок 3" descr="C:\Users\Samsung\Desktop\выс имран\сделаю сегодня\фота имран\IMG_0716.JPG"/>
          <p:cNvPicPr/>
          <p:nvPr/>
        </p:nvPicPr>
        <p:blipFill>
          <a:blip r:embed="rId2" cstate="print"/>
          <a:srcRect l="17958" t="13034" r="21753" b="16239"/>
          <a:stretch>
            <a:fillRect/>
          </a:stretch>
        </p:blipFill>
        <p:spPr bwMode="auto">
          <a:xfrm>
            <a:off x="928662" y="2285998"/>
            <a:ext cx="1500198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Samsung\Desktop\выс имран\сделаю сегодня\фота имран\IMG_0718.JPG"/>
          <p:cNvPicPr/>
          <p:nvPr/>
        </p:nvPicPr>
        <p:blipFill>
          <a:blip r:embed="rId3" cstate="print"/>
          <a:srcRect l="33351" t="17308" r="20150" b="20940"/>
          <a:stretch>
            <a:fillRect/>
          </a:stretch>
        </p:blipFill>
        <p:spPr bwMode="auto">
          <a:xfrm>
            <a:off x="4429124" y="2285998"/>
            <a:ext cx="1357322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71538" y="1285866"/>
            <a:ext cx="6858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Через  1 месяц появился росток у №2, а через 2 недели поднялся  один саблеобразный лист </a:t>
            </a:r>
            <a:endParaRPr lang="ru-RU" dirty="0"/>
          </a:p>
        </p:txBody>
      </p:sp>
      <p:pic>
        <p:nvPicPr>
          <p:cNvPr id="9" name="Рисунок 8" descr="C:\Users\Samsung\Desktop\выс имран\сделаю сегодня\фота имран\IMG_073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2285998"/>
            <a:ext cx="1662113" cy="1929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:\DCIM\112MEDIA\IMG_076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2285998"/>
            <a:ext cx="1500198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Настоящая пальма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71670" y="1357304"/>
            <a:ext cx="3429024" cy="3429023"/>
          </a:xfrm>
        </p:spPr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dirty="0" smtClean="0"/>
              <a:t>        </a:t>
            </a:r>
            <a:r>
              <a:rPr lang="ru-RU" sz="3300" dirty="0" smtClean="0"/>
              <a:t>За  4 месяца у косточки №2  появились еще 4 разрезных  листа как у настоящей пальмы Сейчас это небольшое растение, состоящее из нескольких листиков. </a:t>
            </a:r>
          </a:p>
          <a:p>
            <a:r>
              <a:rPr lang="ru-RU" sz="3300" dirty="0" smtClean="0"/>
              <a:t>На 18 марта 2016 года у  пальмы выросло 5 крепких перистых листьев, а шестой  имеет вид гармошки длиной 27 см</a:t>
            </a:r>
            <a:br>
              <a:rPr lang="ru-RU" sz="3300" dirty="0" smtClean="0"/>
            </a:br>
            <a:endParaRPr lang="ru-RU" sz="33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57224" y="2387084"/>
            <a:ext cx="164307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 выглядела пальма11</a:t>
            </a:r>
          </a:p>
          <a:p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ноября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572132" y="2340918"/>
            <a:ext cx="357186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tabLst>
                <a:tab pos="952500" algn="l"/>
              </a:tabLs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>
              <a:tabLst>
                <a:tab pos="952500" algn="l"/>
              </a:tabLs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>
              <a:tabLst>
                <a:tab pos="952500" algn="l"/>
              </a:tabLs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>
              <a:tabLst>
                <a:tab pos="952500" algn="l"/>
              </a:tabLs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>
              <a:tabLst>
                <a:tab pos="952500" algn="l"/>
              </a:tabLst>
            </a:pPr>
            <a:endParaRPr lang="ru-RU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>
              <a:tabLst>
                <a:tab pos="952500" algn="l"/>
              </a:tabLs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 выглядит пальма сейчас.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H:\DCIM\112MEDIA\IMG_098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1285866"/>
            <a:ext cx="3143272" cy="25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:\DCIM\112MEDIA\IMG_083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285866"/>
            <a:ext cx="192882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Прорастание косточки №3</a:t>
            </a:r>
            <a:endParaRPr lang="ru-RU" b="1" i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285867"/>
            <a:ext cx="4038600" cy="4429156"/>
          </a:xfrm>
        </p:spPr>
        <p:txBody>
          <a:bodyPr/>
          <a:lstStyle/>
          <a:p>
            <a:r>
              <a:rPr lang="ru-RU" sz="2400" dirty="0" smtClean="0"/>
              <a:t>Косточка,  помещенная в горячую воду -прошедшая термическую обработку</a:t>
            </a:r>
            <a:r>
              <a:rPr lang="ru-RU" sz="2400" b="1" dirty="0" smtClean="0"/>
              <a:t> </a:t>
            </a:r>
            <a:r>
              <a:rPr lang="ru-RU" sz="2400" dirty="0" smtClean="0"/>
              <a:t>проросла через 2 месяца и развивалась медленнее</a:t>
            </a:r>
          </a:p>
          <a:p>
            <a:pPr>
              <a:buNone/>
            </a:pPr>
            <a:r>
              <a:rPr lang="ru-RU" sz="2400" dirty="0" smtClean="0"/>
              <a:t> </a:t>
            </a:r>
          </a:p>
          <a:p>
            <a:endParaRPr lang="ru-RU" sz="1600" dirty="0"/>
          </a:p>
        </p:txBody>
      </p:sp>
      <p:pic>
        <p:nvPicPr>
          <p:cNvPr id="7" name="Содержимое 6" descr="H:\DCIM\112MEDIA\IMG_0956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9" y="1428743"/>
            <a:ext cx="185738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:\DCIM\112MEDIA\IMG_096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16" y="3286130"/>
            <a:ext cx="1714512" cy="1357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H:\DCIM\112MEDIA\IMG_096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3429006"/>
            <a:ext cx="1500198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H:\DCIM\112MEDIA\IMG_095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1357304"/>
            <a:ext cx="164307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71552"/>
            <a:ext cx="4038600" cy="3500461"/>
          </a:xfrm>
        </p:spPr>
        <p:txBody>
          <a:bodyPr/>
          <a:lstStyle/>
          <a:p>
            <a:endParaRPr lang="ru-RU" dirty="0" smtClean="0"/>
          </a:p>
          <a:p>
            <a:r>
              <a:rPr lang="ru-RU" dirty="0" smtClean="0"/>
              <a:t> В течении последующих двух месяцев, растение перестало расти.  Её длина  17см. Имеет всего один лист.</a:t>
            </a:r>
            <a:endParaRPr lang="ru-RU" dirty="0"/>
          </a:p>
        </p:txBody>
      </p:sp>
      <p:pic>
        <p:nvPicPr>
          <p:cNvPr id="5" name="Содержимое 4" descr="H:\DCIM\112MEDIA\IMG_0997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1100946"/>
            <a:ext cx="4214842" cy="3542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Прорастание косточка№1</a:t>
            </a:r>
            <a:endParaRPr lang="ru-RU" b="1" i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357305"/>
            <a:ext cx="4038600" cy="4357718"/>
          </a:xfrm>
        </p:spPr>
        <p:txBody>
          <a:bodyPr/>
          <a:lstStyle/>
          <a:p>
            <a:r>
              <a:rPr lang="ru-RU" dirty="0" smtClean="0"/>
              <a:t>Косточка замоченная сразу в воде проросла только через  5 месяцев сейчас её длина 5см</a:t>
            </a:r>
          </a:p>
          <a:p>
            <a:r>
              <a:rPr lang="ru-RU" dirty="0" smtClean="0"/>
              <a:t> Росток  самый маленький.</a:t>
            </a:r>
          </a:p>
          <a:p>
            <a:endParaRPr lang="ru-RU" sz="16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7" name="Рисунок 6" descr="H:\DCIM\112MEDIA\IMG_095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285866"/>
            <a:ext cx="1643074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H:\DCIM\112MEDIA\IMG_100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2214560"/>
            <a:ext cx="231610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457201" y="357171"/>
            <a:ext cx="4257675" cy="719153"/>
          </a:xfrm>
        </p:spPr>
        <p:txBody>
          <a:bodyPr/>
          <a:lstStyle/>
          <a:p>
            <a:pPr algn="ctr"/>
            <a:r>
              <a:rPr lang="ru-RU" sz="3200" dirty="0" smtClean="0"/>
              <a:t>Выводы:</a:t>
            </a:r>
            <a:endParaRPr lang="ru-RU" sz="3200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half" idx="2"/>
          </p:nvPr>
        </p:nvSpPr>
        <p:spPr>
          <a:xfrm>
            <a:off x="642910" y="1357304"/>
            <a:ext cx="4000528" cy="3237319"/>
          </a:xfrm>
        </p:spPr>
        <p:txBody>
          <a:bodyPr/>
          <a:lstStyle/>
          <a:p>
            <a:r>
              <a:rPr lang="ru-RU" sz="1800" i="1" dirty="0" smtClean="0"/>
              <a:t>Проведя исследование мы установили:</a:t>
            </a:r>
            <a:endParaRPr lang="ru-RU" sz="1800" dirty="0" smtClean="0"/>
          </a:p>
          <a:p>
            <a:pPr>
              <a:buFont typeface="Arial" pitchFamily="34" charset="0"/>
              <a:buChar char="•"/>
            </a:pPr>
            <a:r>
              <a:rPr lang="ru-RU" sz="1800" dirty="0" smtClean="0"/>
              <a:t>На прорастание покоящей финиковой косточки в первую очередь влияет  </a:t>
            </a:r>
            <a:r>
              <a:rPr lang="ru-RU" sz="1800" b="1" dirty="0" smtClean="0"/>
              <a:t>скарификации – механическое нарушение целостности оболочки финиковой косточки,</a:t>
            </a:r>
            <a:r>
              <a:rPr lang="ru-RU" sz="1800" dirty="0" smtClean="0"/>
              <a:t>  а затем замачивание . </a:t>
            </a:r>
          </a:p>
        </p:txBody>
      </p:sp>
      <p:pic>
        <p:nvPicPr>
          <p:cNvPr id="7" name="Содержимое 6" descr="H:\DCIM\112MEDIA\IMG_082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482153"/>
            <a:ext cx="3900486" cy="4161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7329509" cy="871538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Так выглядят пальмы сейчас</a:t>
            </a: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H:\DCIM\112MEDIA\IMG_0995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85866"/>
            <a:ext cx="650085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500047"/>
            <a:ext cx="8072494" cy="642943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57201" y="1357304"/>
            <a:ext cx="4543427" cy="3237319"/>
          </a:xfrm>
        </p:spPr>
        <p:txBody>
          <a:bodyPr/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ru-RU" sz="1600" dirty="0" smtClean="0"/>
              <a:t> 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928662" y="357172"/>
            <a:ext cx="7758138" cy="4237451"/>
          </a:xfrm>
        </p:spPr>
        <p:txBody>
          <a:bodyPr/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Таким образом, проведённая экспериментальная работа подтвердила мое предположение что финиковую косточку можно прорастить за более короткое время и этим путем стала </a:t>
            </a:r>
            <a:r>
              <a:rPr lang="ru-RU" sz="2400" b="1" dirty="0" smtClean="0"/>
              <a:t> скарификации – механическое нарушение целостности оболочки финиковой косточки. </a:t>
            </a:r>
            <a:r>
              <a:rPr lang="ru-RU" sz="2400" dirty="0" smtClean="0"/>
              <a:t>Гипотеза, выдвинутая мной, о том, что из косточки в домашних условиях можно за 3-4 месяца вырастить финиковую пальму,  подтвердилась. За короткий срок я вырастил маленькие растения!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dirty="0" smtClean="0"/>
              <a:t> </a:t>
            </a:r>
            <a:r>
              <a:rPr lang="ru-RU" b="1" dirty="0" smtClean="0">
                <a:solidFill>
                  <a:srgbClr val="F42C3A"/>
                </a:solidFill>
                <a:latin typeface="Comic Sans MS" pitchFamily="66" charset="0"/>
              </a:rPr>
              <a:t>Социологический опрос.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97731"/>
            <a:ext cx="8229600" cy="37004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b="1" dirty="0" smtClean="0">
                <a:solidFill>
                  <a:srgbClr val="0033CC"/>
                </a:solidFill>
              </a:rPr>
              <a:t>Опрошенных 25 человек.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b="1" dirty="0" smtClean="0">
                <a:solidFill>
                  <a:srgbClr val="F42C3A"/>
                </a:solidFill>
              </a:rPr>
              <a:t>Вопрос:</a:t>
            </a:r>
            <a:r>
              <a:rPr lang="ru-RU" b="1" dirty="0" smtClean="0"/>
              <a:t> Хотели бы вы вырастить финиковую пальму?</a:t>
            </a:r>
          </a:p>
          <a:p>
            <a:pPr eaLnBrk="1" hangingPunct="1"/>
            <a:r>
              <a:rPr lang="ru-RU" dirty="0" smtClean="0"/>
              <a:t>18 - да.</a:t>
            </a:r>
          </a:p>
          <a:p>
            <a:pPr eaLnBrk="1" hangingPunct="1"/>
            <a:r>
              <a:rPr lang="ru-RU" dirty="0" smtClean="0"/>
              <a:t>3- нет.</a:t>
            </a:r>
          </a:p>
          <a:p>
            <a:pPr eaLnBrk="1" hangingPunct="1"/>
            <a:r>
              <a:rPr lang="ru-RU" dirty="0" smtClean="0"/>
              <a:t>4 - затрудняются ответить.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0" fill="hold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/>
      <p:bldP spid="12697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00034" y="500047"/>
            <a:ext cx="8072494" cy="642943"/>
          </a:xfrm>
        </p:spPr>
        <p:txBody>
          <a:bodyPr/>
          <a:lstStyle/>
          <a:p>
            <a:pPr algn="ctr"/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457201" y="1357304"/>
            <a:ext cx="4543427" cy="3237319"/>
          </a:xfrm>
        </p:spPr>
        <p:txBody>
          <a:bodyPr/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ru-RU" sz="1600" dirty="0" smtClean="0"/>
              <a:t> 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928662" y="500048"/>
            <a:ext cx="7758138" cy="4094575"/>
          </a:xfrm>
        </p:spPr>
        <p:txBody>
          <a:bodyPr/>
          <a:lstStyle/>
          <a:p>
            <a:pPr>
              <a:buNone/>
            </a:pPr>
            <a:endParaRPr lang="ru-RU" sz="2400" dirty="0" smtClean="0"/>
          </a:p>
          <a:p>
            <a:pPr marL="0" lvl="0" indent="0">
              <a:spcBef>
                <a:spcPct val="0"/>
              </a:spcBef>
              <a:buNone/>
              <a:tabLst>
                <a:tab pos="9525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Растущая  дома финиковая пальма обладают фитонцидным эффектом.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Фитонци́ды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образуемые растениями биологически активные вещества, убивающие или подавляющие рост и развитие бактерий, микроскопических грибков, а значить в моей комнате  и в нашем классе будет чистый и благоприятный воздух. </a:t>
            </a: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Уход за растениями воспитывает трудолюбие, ответственность, терпение.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marL="0" lvl="0" indent="0" eaLnBrk="0" hangingPunct="0">
              <a:spcBef>
                <a:spcPct val="0"/>
              </a:spcBef>
              <a:buNone/>
              <a:tabLst>
                <a:tab pos="952500" algn="l"/>
              </a:tabLst>
            </a:pPr>
            <a:r>
              <a:rPr lang="ru-RU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заключении хотелось бы отметить еще одну причину для продолжения эксперимента – выращенные в домашних условиях растения обходятся дешевле, чем те, что куплены в магазине.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thCAG5JUI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351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3499"/>
            <a:ext cx="8229600" cy="429112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300" b="1" dirty="0" smtClean="0"/>
              <a:t>.</a:t>
            </a:r>
          </a:p>
          <a:p>
            <a:r>
              <a:rPr lang="ru-RU" b="1" dirty="0" smtClean="0"/>
              <a:t>Список использованной литературы и интернет ресурсов </a:t>
            </a:r>
            <a:endParaRPr lang="ru-RU" dirty="0" smtClean="0"/>
          </a:p>
          <a:p>
            <a:r>
              <a:rPr lang="ru-RU" dirty="0" smtClean="0"/>
              <a:t>1. </a:t>
            </a:r>
            <a:r>
              <a:rPr lang="ru-RU" dirty="0" smtClean="0">
                <a:hlinkClick r:id="rId3"/>
              </a:rPr>
              <a:t>http://www.jewish.ru/style/press</a:t>
            </a:r>
            <a:r>
              <a:rPr lang="ru-RU" dirty="0" smtClean="0"/>
              <a:t> -Время новостей   газета стиль жизни)</a:t>
            </a:r>
          </a:p>
          <a:p>
            <a:r>
              <a:rPr lang="ru-RU" dirty="0" smtClean="0"/>
              <a:t>2.www.mtrk.kz</a:t>
            </a:r>
          </a:p>
          <a:p>
            <a:r>
              <a:rPr lang="ru-RU" dirty="0" smtClean="0"/>
              <a:t>3.Серия «Эрудит». Мир растений. М.: ООО «ТД «Издательство Мир книги», 2006.</a:t>
            </a:r>
          </a:p>
          <a:p>
            <a:r>
              <a:rPr lang="ru-RU" b="1" dirty="0" smtClean="0"/>
              <a:t>4.</a:t>
            </a:r>
            <a:r>
              <a:rPr lang="ru-RU" dirty="0" smtClean="0"/>
              <a:t> </a:t>
            </a:r>
            <a:r>
              <a:rPr lang="ru-RU" dirty="0" smtClean="0">
                <a:hlinkClick r:id="rId4"/>
              </a:rPr>
              <a:t>http://csfm.marstu.net/elearning/vozobnovlenie/text/3.3.html</a:t>
            </a:r>
            <a:r>
              <a:rPr lang="ru-RU" dirty="0" smtClean="0"/>
              <a:t> - статья про всхожесть семян</a:t>
            </a:r>
          </a:p>
          <a:p>
            <a:r>
              <a:rPr lang="ru-RU" dirty="0" smtClean="0"/>
              <a:t>5. Н.Капранова « Комнатные растения в интерьере» Издательство Московского университета 1989г</a:t>
            </a:r>
          </a:p>
          <a:p>
            <a:r>
              <a:rPr lang="ru-RU" dirty="0" smtClean="0"/>
              <a:t>6. Я познаю мир: Дет. Энциклопедия: Растения. / Сост. Л. А. Багрова. Под общ. Ред. О. Г. Хинн. – Москва: ТКО «АСТ», 1995.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785786" y="0"/>
            <a:ext cx="8358214" cy="3714758"/>
          </a:xfrm>
        </p:spPr>
        <p:txBody>
          <a:bodyPr/>
          <a:lstStyle/>
          <a:p>
            <a:r>
              <a:rPr lang="ru-RU" sz="4000" dirty="0" smtClean="0"/>
              <a:t>Спасибо за внимание!</a:t>
            </a:r>
            <a:endParaRPr lang="ru-RU" sz="3800" b="1" dirty="0" smtClean="0">
              <a:solidFill>
                <a:srgbClr val="F42C3A"/>
              </a:solidFill>
              <a:latin typeface="Comic Sans MS" pitchFamily="66" charset="0"/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951310"/>
            <a:ext cx="5894388" cy="1458515"/>
          </a:xfrm>
        </p:spPr>
        <p:txBody>
          <a:bodyPr/>
          <a:lstStyle/>
          <a:p>
            <a:pPr eaLnBrk="1" hangingPunct="1">
              <a:buNone/>
            </a:pPr>
            <a:endParaRPr lang="ru-RU" sz="2800" b="1" dirty="0" smtClean="0">
              <a:solidFill>
                <a:srgbClr val="00FFFF"/>
              </a:solidFill>
            </a:endParaRPr>
          </a:p>
        </p:txBody>
      </p:sp>
      <p:sp>
        <p:nvSpPr>
          <p:cNvPr id="86028" name="Rectangle 12"/>
          <p:cNvSpPr>
            <a:spLocks noRot="1" noChangeArrowheads="1"/>
          </p:cNvSpPr>
          <p:nvPr/>
        </p:nvSpPr>
        <p:spPr bwMode="auto">
          <a:xfrm>
            <a:off x="1714480" y="3143254"/>
            <a:ext cx="5894387" cy="1458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</a:pPr>
            <a:r>
              <a:rPr lang="ru-RU" sz="3000" b="1" dirty="0" smtClean="0">
                <a:solidFill>
                  <a:srgbClr val="00FFFF"/>
                </a:solidFill>
              </a:rPr>
              <a:t> </a:t>
            </a:r>
            <a:endParaRPr lang="ru-RU" sz="3000" b="1" dirty="0">
              <a:solidFill>
                <a:srgbClr val="00FFFF"/>
              </a:solidFill>
            </a:endParaRPr>
          </a:p>
        </p:txBody>
      </p:sp>
      <p:pic>
        <p:nvPicPr>
          <p:cNvPr id="10" name="Содержимое 9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8596" y="357172"/>
            <a:ext cx="8350047" cy="442915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6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60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6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/>
    </p:bldLst>
  </p:timing>
</p:sld>
</file>

<file path=ppt/theme/theme1.xml><?xml version="1.0" encoding="utf-8"?>
<a:theme xmlns:a="http://schemas.openxmlformats.org/drawingml/2006/main" name="16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761</TotalTime>
  <Words>1051</Words>
  <Application>Microsoft Office PowerPoint</Application>
  <PresentationFormat>Экран (16:9)</PresentationFormat>
  <Paragraphs>115</Paragraphs>
  <Slides>29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165</vt:lpstr>
      <vt:lpstr>КГУ  «Жаксынская средняя школа №2»  Исследовательская работа на тему: Альтернативные   способы прорастания финиковой косточки.</vt:lpstr>
      <vt:lpstr>Слайд 2</vt:lpstr>
      <vt:lpstr> Мафусаил</vt:lpstr>
      <vt:lpstr>  Настоящим чудом называют сотрудники Петропавловского ботанического сада плодоношение 100-летней финиковой пальмы </vt:lpstr>
      <vt:lpstr>Финиковая пальма  нашего класса </vt:lpstr>
      <vt:lpstr>Актуальность выдвинутой темы</vt:lpstr>
      <vt:lpstr>Гипотеза</vt:lpstr>
      <vt:lpstr>Цель исследовательской работы:</vt:lpstr>
      <vt:lpstr>Задачи исследовательской работы:</vt:lpstr>
      <vt:lpstr>От чего зависит быстрое прорастание семян?</vt:lpstr>
      <vt:lpstr>Проведение исследования Методы обработки покоящихся семян</vt:lpstr>
      <vt:lpstr>2-опыт Скарификация косточки – механическое нарушение целостности оболочки финиковой косточки№2</vt:lpstr>
      <vt:lpstr> 3-опыт-термическая обработка финиковой косточки №3.</vt:lpstr>
      <vt:lpstr>Методы обработки покоящихся семян</vt:lpstr>
      <vt:lpstr>Проведение исследования</vt:lpstr>
      <vt:lpstr>Прорастание косточки №2</vt:lpstr>
      <vt:lpstr>Посадка в грунт</vt:lpstr>
      <vt:lpstr>Слайд 18</vt:lpstr>
      <vt:lpstr>Настоящая пальма</vt:lpstr>
      <vt:lpstr>Прорастание косточки №3</vt:lpstr>
      <vt:lpstr>Слайд 21</vt:lpstr>
      <vt:lpstr>Прорастание косточка№1</vt:lpstr>
      <vt:lpstr>Выводы:</vt:lpstr>
      <vt:lpstr>                             Так выглядят пальмы сейчас</vt:lpstr>
      <vt:lpstr>Слайд 25</vt:lpstr>
      <vt:lpstr> Социологический опрос.</vt:lpstr>
      <vt:lpstr>Слайд 27</vt:lpstr>
      <vt:lpstr>Слайд 28</vt:lpstr>
      <vt:lpstr>Спасибо за внимание!</vt:lpstr>
    </vt:vector>
  </TitlesOfParts>
  <Company>DNA Project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DNA7 X86</dc:creator>
  <cp:lastModifiedBy>Samsung</cp:lastModifiedBy>
  <cp:revision>96</cp:revision>
  <dcterms:created xsi:type="dcterms:W3CDTF">2013-12-31T11:31:15Z</dcterms:created>
  <dcterms:modified xsi:type="dcterms:W3CDTF">2018-01-22T15:23:38Z</dcterms:modified>
</cp:coreProperties>
</file>